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2" r:id="rId3"/>
    <p:sldId id="258" r:id="rId4"/>
    <p:sldId id="259" r:id="rId5"/>
    <p:sldId id="263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2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79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6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077537182852142E-2"/>
          <c:y val="2.4260570662469359E-2"/>
          <c:w val="0.83380489938757651"/>
          <c:h val="0.92099803474959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 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20-39</c:v>
                </c:pt>
                <c:pt idx="1">
                  <c:v>40-49</c:v>
                </c:pt>
                <c:pt idx="2">
                  <c:v>50-59</c:v>
                </c:pt>
                <c:pt idx="3">
                  <c:v>60-69</c:v>
                </c:pt>
                <c:pt idx="4">
                  <c:v>70-79</c:v>
                </c:pt>
                <c:pt idx="5">
                  <c:v>80+</c:v>
                </c:pt>
                <c:pt idx="6">
                  <c:v>Total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67</c:v>
                </c:pt>
                <c:pt idx="2">
                  <c:v>232</c:v>
                </c:pt>
                <c:pt idx="3">
                  <c:v>404</c:v>
                </c:pt>
                <c:pt idx="4">
                  <c:v>408</c:v>
                </c:pt>
                <c:pt idx="5">
                  <c:v>112</c:v>
                </c:pt>
                <c:pt idx="6" formatCode="#,##0">
                  <c:v>1243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20-39</c:v>
                </c:pt>
                <c:pt idx="1">
                  <c:v>40-49</c:v>
                </c:pt>
                <c:pt idx="2">
                  <c:v>50-59</c:v>
                </c:pt>
                <c:pt idx="3">
                  <c:v>60-69</c:v>
                </c:pt>
                <c:pt idx="4">
                  <c:v>70-79</c:v>
                </c:pt>
                <c:pt idx="5">
                  <c:v>80+</c:v>
                </c:pt>
                <c:pt idx="6">
                  <c:v>Total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</c:v>
                </c:pt>
                <c:pt idx="1">
                  <c:v>78</c:v>
                </c:pt>
                <c:pt idx="2">
                  <c:v>333</c:v>
                </c:pt>
                <c:pt idx="3">
                  <c:v>877</c:v>
                </c:pt>
                <c:pt idx="4">
                  <c:v>847</c:v>
                </c:pt>
                <c:pt idx="5">
                  <c:v>199</c:v>
                </c:pt>
                <c:pt idx="6" formatCode="#,##0">
                  <c:v>2358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20-39</c:v>
                </c:pt>
                <c:pt idx="1">
                  <c:v>40-49</c:v>
                </c:pt>
                <c:pt idx="2">
                  <c:v>50-59</c:v>
                </c:pt>
                <c:pt idx="3">
                  <c:v>60-69</c:v>
                </c:pt>
                <c:pt idx="4">
                  <c:v>70-79</c:v>
                </c:pt>
                <c:pt idx="5">
                  <c:v>80+</c:v>
                </c:pt>
                <c:pt idx="6">
                  <c:v>Total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44</c:v>
                </c:pt>
                <c:pt idx="1">
                  <c:v>145</c:v>
                </c:pt>
                <c:pt idx="2">
                  <c:v>565</c:v>
                </c:pt>
                <c:pt idx="3" formatCode="#,##0">
                  <c:v>1281</c:v>
                </c:pt>
                <c:pt idx="4" formatCode="#,##0">
                  <c:v>1255</c:v>
                </c:pt>
                <c:pt idx="5">
                  <c:v>311</c:v>
                </c:pt>
                <c:pt idx="6" formatCode="#,##0">
                  <c:v>3601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816512"/>
        <c:axId val="92818048"/>
      </c:barChart>
      <c:catAx>
        <c:axId val="92816512"/>
        <c:scaling>
          <c:orientation val="minMax"/>
        </c:scaling>
        <c:delete val="0"/>
        <c:axPos val="b"/>
        <c:majorTickMark val="out"/>
        <c:minorTickMark val="none"/>
        <c:tickLblPos val="nextTo"/>
        <c:crossAx val="92818048"/>
        <c:crosses val="autoZero"/>
        <c:auto val="1"/>
        <c:lblAlgn val="ctr"/>
        <c:lblOffset val="100"/>
        <c:noMultiLvlLbl val="0"/>
      </c:catAx>
      <c:valAx>
        <c:axId val="92818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816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249354768153976"/>
          <c:y val="0.44072934155680454"/>
          <c:w val="0.1161175634295713"/>
          <c:h val="0.17972509205981713"/>
        </c:manualLayout>
      </c:layout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672978482178037E-2"/>
          <c:y val="2.1621643172503303E-2"/>
          <c:w val="0.80925809437005758"/>
          <c:h val="0.843903457819072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op N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Discharge</c:v>
                </c:pt>
                <c:pt idx="1">
                  <c:v>1-3weeks</c:v>
                </c:pt>
                <c:pt idx="2">
                  <c:v>4-11weeks</c:v>
                </c:pt>
                <c:pt idx="3">
                  <c:v>12+ weeks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3600</c:v>
                </c:pt>
                <c:pt idx="1">
                  <c:v>2865</c:v>
                </c:pt>
                <c:pt idx="2">
                  <c:v>1702</c:v>
                </c:pt>
                <c:pt idx="3" formatCode="General">
                  <c:v>696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Good N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Discharge</c:v>
                </c:pt>
                <c:pt idx="1">
                  <c:v>1-3weeks</c:v>
                </c:pt>
                <c:pt idx="2">
                  <c:v>4-11weeks</c:v>
                </c:pt>
                <c:pt idx="3">
                  <c:v>12+ weeks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1799</c:v>
                </c:pt>
                <c:pt idx="1">
                  <c:v>1532</c:v>
                </c:pt>
                <c:pt idx="2" formatCode="General">
                  <c:v>978</c:v>
                </c:pt>
                <c:pt idx="3" formatCode="General">
                  <c:v>445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Borderline N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Discharge</c:v>
                </c:pt>
                <c:pt idx="1">
                  <c:v>1-3weeks</c:v>
                </c:pt>
                <c:pt idx="2">
                  <c:v>4-11weeks</c:v>
                </c:pt>
                <c:pt idx="3">
                  <c:v>12+ weeks</c:v>
                </c:pt>
              </c:strCache>
            </c:strRef>
          </c:cat>
          <c:val>
            <c:numRef>
              <c:f>Sheet1!$D$2:$D$5</c:f>
              <c:numCache>
                <c:formatCode>#,##0</c:formatCode>
                <c:ptCount val="4"/>
                <c:pt idx="0">
                  <c:v>1538</c:v>
                </c:pt>
                <c:pt idx="1">
                  <c:v>1120</c:v>
                </c:pt>
                <c:pt idx="2" formatCode="General">
                  <c:v>607</c:v>
                </c:pt>
                <c:pt idx="3" formatCode="General">
                  <c:v>219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Poor N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Discharge</c:v>
                </c:pt>
                <c:pt idx="1">
                  <c:v>1-3weeks</c:v>
                </c:pt>
                <c:pt idx="2">
                  <c:v>4-11weeks</c:v>
                </c:pt>
                <c:pt idx="3">
                  <c:v>12+ weeks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263</c:v>
                </c:pt>
                <c:pt idx="1">
                  <c:v>213</c:v>
                </c:pt>
                <c:pt idx="2">
                  <c:v>117</c:v>
                </c:pt>
                <c:pt idx="3">
                  <c:v>32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 data N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Discharge</c:v>
                </c:pt>
                <c:pt idx="1">
                  <c:v>1-3weeks</c:v>
                </c:pt>
                <c:pt idx="2">
                  <c:v>4-11weeks</c:v>
                </c:pt>
                <c:pt idx="3">
                  <c:v>12+ weeks</c:v>
                </c:pt>
              </c:strCache>
            </c:strRef>
          </c:cat>
          <c:val>
            <c:numRef>
              <c:f>Sheet1!$F$2:$F$5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37824"/>
        <c:axId val="23039360"/>
      </c:lineChart>
      <c:catAx>
        <c:axId val="23037824"/>
        <c:scaling>
          <c:orientation val="minMax"/>
        </c:scaling>
        <c:delete val="0"/>
        <c:axPos val="b"/>
        <c:majorTickMark val="out"/>
        <c:minorTickMark val="none"/>
        <c:tickLblPos val="nextTo"/>
        <c:crossAx val="23039360"/>
        <c:crosses val="autoZero"/>
        <c:auto val="1"/>
        <c:lblAlgn val="ctr"/>
        <c:lblOffset val="100"/>
        <c:noMultiLvlLbl val="0"/>
      </c:catAx>
      <c:valAx>
        <c:axId val="230393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3037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Capsule rupture without vitreous loss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Base in hospital</c:v>
                </c:pt>
                <c:pt idx="1">
                  <c:v>Other hospital</c:v>
                </c:pt>
                <c:pt idx="2">
                  <c:v>Out of hospital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vitreous loss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Base in hospital</c:v>
                </c:pt>
                <c:pt idx="1">
                  <c:v>Other hospital</c:v>
                </c:pt>
                <c:pt idx="2">
                  <c:v>Out of hospital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Zonular dehiscence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Base in hospital</c:v>
                </c:pt>
                <c:pt idx="1">
                  <c:v>Other hospital</c:v>
                </c:pt>
                <c:pt idx="2">
                  <c:v>Out of hospital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Retain lens matter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Base in hospital</c:v>
                </c:pt>
                <c:pt idx="1">
                  <c:v>Other hospital</c:v>
                </c:pt>
                <c:pt idx="2">
                  <c:v>Out of hospital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Striated keratopathy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Base in hospital</c:v>
                </c:pt>
                <c:pt idx="1">
                  <c:v>Other hospital</c:v>
                </c:pt>
                <c:pt idx="2">
                  <c:v>Out of hospital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Endophthalmitis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Base in hospital</c:v>
                </c:pt>
                <c:pt idx="1">
                  <c:v>Other hospital</c:v>
                </c:pt>
                <c:pt idx="2">
                  <c:v>Out of hospital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39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Base in hospital</c:v>
                </c:pt>
                <c:pt idx="1">
                  <c:v>Other hospital</c:v>
                </c:pt>
                <c:pt idx="2">
                  <c:v>Out of hospital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36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Wound leak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Base in hospital</c:v>
                </c:pt>
                <c:pt idx="1">
                  <c:v>Other hospital</c:v>
                </c:pt>
                <c:pt idx="2">
                  <c:v>Out of hospital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Base in hospital</c:v>
                </c:pt>
                <c:pt idx="1">
                  <c:v>Other hospital</c:v>
                </c:pt>
                <c:pt idx="2">
                  <c:v>Out of hospital</c:v>
                </c:pt>
              </c:strCache>
            </c:strRef>
          </c:cat>
          <c:val>
            <c:numRef>
              <c:f>Sheet1!$J$2:$J$4</c:f>
              <c:numCache>
                <c:formatCode>General</c:formatCode>
                <c:ptCount val="3"/>
                <c:pt idx="0">
                  <c:v>167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15232"/>
        <c:axId val="93616768"/>
      </c:barChart>
      <c:catAx>
        <c:axId val="93615232"/>
        <c:scaling>
          <c:orientation val="minMax"/>
        </c:scaling>
        <c:delete val="0"/>
        <c:axPos val="b"/>
        <c:majorTickMark val="out"/>
        <c:minorTickMark val="none"/>
        <c:tickLblPos val="nextTo"/>
        <c:crossAx val="93616768"/>
        <c:crosses val="autoZero"/>
        <c:auto val="1"/>
        <c:lblAlgn val="ctr"/>
        <c:lblOffset val="100"/>
        <c:noMultiLvlLbl val="0"/>
      </c:catAx>
      <c:valAx>
        <c:axId val="9361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61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95089676290459"/>
          <c:y val="0.19814814814814816"/>
          <c:w val="0.25871576990376205"/>
          <c:h val="0.6907407407407407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03587051618548E-2"/>
          <c:y val="2.0560221638961797E-2"/>
          <c:w val="0.75658169291338584"/>
          <c:h val="0.93304782735491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Capsule rupture without vitreous loss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consultant</c:v>
                </c:pt>
                <c:pt idx="1">
                  <c:v>Trainee</c:v>
                </c:pt>
                <c:pt idx="2">
                  <c:v>Non-doctor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vitreous loss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consultant</c:v>
                </c:pt>
                <c:pt idx="1">
                  <c:v>Trainee</c:v>
                </c:pt>
                <c:pt idx="2">
                  <c:v>Non-doctor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</c:v>
                </c:pt>
                <c:pt idx="1">
                  <c:v>40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Zonular dehiscence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consultant</c:v>
                </c:pt>
                <c:pt idx="1">
                  <c:v>Trainee</c:v>
                </c:pt>
                <c:pt idx="2">
                  <c:v>Non-doctor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12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Retain lens matter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consultant</c:v>
                </c:pt>
                <c:pt idx="1">
                  <c:v>Trainee</c:v>
                </c:pt>
                <c:pt idx="2">
                  <c:v>Non-doctor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Striated keratopathy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consultant</c:v>
                </c:pt>
                <c:pt idx="1">
                  <c:v>Trainee</c:v>
                </c:pt>
                <c:pt idx="2">
                  <c:v>Non-doctor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Endophthalmitis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consultant</c:v>
                </c:pt>
                <c:pt idx="1">
                  <c:v>Trainee</c:v>
                </c:pt>
                <c:pt idx="2">
                  <c:v>Non-doctor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24</c:v>
                </c:pt>
                <c:pt idx="1">
                  <c:v>15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consultant</c:v>
                </c:pt>
                <c:pt idx="1">
                  <c:v>Trainee</c:v>
                </c:pt>
                <c:pt idx="2">
                  <c:v>Non-doctor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12</c:v>
                </c:pt>
                <c:pt idx="1">
                  <c:v>24</c:v>
                </c:pt>
                <c:pt idx="2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Wound leak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consultant</c:v>
                </c:pt>
                <c:pt idx="1">
                  <c:v>Trainee</c:v>
                </c:pt>
                <c:pt idx="2">
                  <c:v>Non-doctor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consultant</c:v>
                </c:pt>
                <c:pt idx="1">
                  <c:v>Trainee</c:v>
                </c:pt>
                <c:pt idx="2">
                  <c:v>Non-doctor</c:v>
                </c:pt>
              </c:strCache>
            </c:strRef>
          </c:cat>
          <c:val>
            <c:numRef>
              <c:f>Sheet1!$J$2:$J$4</c:f>
              <c:numCache>
                <c:formatCode>General</c:formatCode>
                <c:ptCount val="3"/>
                <c:pt idx="0">
                  <c:v>79</c:v>
                </c:pt>
                <c:pt idx="1">
                  <c:v>88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66976"/>
        <c:axId val="94768512"/>
      </c:barChart>
      <c:catAx>
        <c:axId val="94766976"/>
        <c:scaling>
          <c:orientation val="minMax"/>
        </c:scaling>
        <c:delete val="0"/>
        <c:axPos val="b"/>
        <c:majorTickMark val="out"/>
        <c:minorTickMark val="none"/>
        <c:tickLblPos val="nextTo"/>
        <c:crossAx val="94768512"/>
        <c:crosses val="autoZero"/>
        <c:auto val="1"/>
        <c:lblAlgn val="ctr"/>
        <c:lblOffset val="100"/>
        <c:noMultiLvlLbl val="0"/>
      </c:catAx>
      <c:valAx>
        <c:axId val="94768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766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61756342957135"/>
          <c:y val="0.34930898221055701"/>
          <c:w val="0.19204910323709537"/>
          <c:h val="0.5402707786526683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Capsule rupture without vitreous loss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Cornea scarN=103</c:v>
                </c:pt>
                <c:pt idx="1">
                  <c:v>Old iritis N=11</c:v>
                </c:pt>
                <c:pt idx="2">
                  <c:v>Retinal disease N=143</c:v>
                </c:pt>
                <c:pt idx="3">
                  <c:v>Glaucoma N=38</c:v>
                </c:pt>
                <c:pt idx="4">
                  <c:v>Others N=53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vitreous loss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Cornea scarN=103</c:v>
                </c:pt>
                <c:pt idx="1">
                  <c:v>Old iritis N=11</c:v>
                </c:pt>
                <c:pt idx="2">
                  <c:v>Retinal disease N=143</c:v>
                </c:pt>
                <c:pt idx="3">
                  <c:v>Glaucoma N=38</c:v>
                </c:pt>
                <c:pt idx="4">
                  <c:v>Others N=53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Zonular dehiscence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Cornea scarN=103</c:v>
                </c:pt>
                <c:pt idx="1">
                  <c:v>Old iritis N=11</c:v>
                </c:pt>
                <c:pt idx="2">
                  <c:v>Retinal disease N=143</c:v>
                </c:pt>
                <c:pt idx="3">
                  <c:v>Glaucoma N=38</c:v>
                </c:pt>
                <c:pt idx="4">
                  <c:v>Others N=53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Retain lens matter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Cornea scarN=103</c:v>
                </c:pt>
                <c:pt idx="1">
                  <c:v>Old iritis N=11</c:v>
                </c:pt>
                <c:pt idx="2">
                  <c:v>Retinal disease N=143</c:v>
                </c:pt>
                <c:pt idx="3">
                  <c:v>Glaucoma N=38</c:v>
                </c:pt>
                <c:pt idx="4">
                  <c:v>Others N=53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Striated keratopathy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Cornea scarN=103</c:v>
                </c:pt>
                <c:pt idx="1">
                  <c:v>Old iritis N=11</c:v>
                </c:pt>
                <c:pt idx="2">
                  <c:v>Retinal disease N=143</c:v>
                </c:pt>
                <c:pt idx="3">
                  <c:v>Glaucoma N=38</c:v>
                </c:pt>
                <c:pt idx="4">
                  <c:v>Others N=53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Endophthalmitis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Cornea scarN=103</c:v>
                </c:pt>
                <c:pt idx="1">
                  <c:v>Old iritis N=11</c:v>
                </c:pt>
                <c:pt idx="2">
                  <c:v>Retinal disease N=143</c:v>
                </c:pt>
                <c:pt idx="3">
                  <c:v>Glaucoma N=38</c:v>
                </c:pt>
                <c:pt idx="4">
                  <c:v>Others N=53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Cornea scarN=103</c:v>
                </c:pt>
                <c:pt idx="1">
                  <c:v>Old iritis N=11</c:v>
                </c:pt>
                <c:pt idx="2">
                  <c:v>Retinal disease N=143</c:v>
                </c:pt>
                <c:pt idx="3">
                  <c:v>Glaucoma N=38</c:v>
                </c:pt>
                <c:pt idx="4">
                  <c:v>Others N=53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Wound leak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Cornea scarN=103</c:v>
                </c:pt>
                <c:pt idx="1">
                  <c:v>Old iritis N=11</c:v>
                </c:pt>
                <c:pt idx="2">
                  <c:v>Retinal disease N=143</c:v>
                </c:pt>
                <c:pt idx="3">
                  <c:v>Glaucoma N=38</c:v>
                </c:pt>
                <c:pt idx="4">
                  <c:v>Others N=53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Cornea scarN=103</c:v>
                </c:pt>
                <c:pt idx="1">
                  <c:v>Old iritis N=11</c:v>
                </c:pt>
                <c:pt idx="2">
                  <c:v>Retinal disease N=143</c:v>
                </c:pt>
                <c:pt idx="3">
                  <c:v>Glaucoma N=38</c:v>
                </c:pt>
                <c:pt idx="4">
                  <c:v>Others N=53</c:v>
                </c:pt>
              </c:strCache>
            </c:strRef>
          </c:cat>
          <c:val>
            <c:numRef>
              <c:f>Sheet1!$J$2:$J$6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559040"/>
        <c:axId val="95585408"/>
      </c:barChart>
      <c:catAx>
        <c:axId val="95559040"/>
        <c:scaling>
          <c:orientation val="minMax"/>
        </c:scaling>
        <c:delete val="0"/>
        <c:axPos val="b"/>
        <c:majorTickMark val="out"/>
        <c:minorTickMark val="none"/>
        <c:tickLblPos val="nextTo"/>
        <c:crossAx val="95585408"/>
        <c:crosses val="autoZero"/>
        <c:auto val="1"/>
        <c:lblAlgn val="ctr"/>
        <c:lblOffset val="100"/>
        <c:noMultiLvlLbl val="0"/>
      </c:catAx>
      <c:valAx>
        <c:axId val="9558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559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55C-1A65-4B5C-8464-9CF9793098C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D22D4-AFA0-4A5D-BF34-70CD5FFC4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0ED97-2B01-45C5-845D-397F6FFBEC4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EA867-6C9B-42E5-8734-AA6C106B9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on micheal\Desktop\Jo-Angkor-Wa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7" r="1472" b="47211"/>
          <a:stretch/>
        </p:blipFill>
        <p:spPr bwMode="auto">
          <a:xfrm>
            <a:off x="1" y="-68938"/>
            <a:ext cx="9139052" cy="31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C143-8F2E-4D4F-9F18-CC8C367DFC2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AF36-5241-48D5-9E1F-2A51FFA301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025929"/>
            <a:ext cx="9144000" cy="38320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Jon micheal\Desktop\document\001A00000085caHIAQ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320"/>
            <a:ext cx="1009650" cy="681286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-36746" y="-68938"/>
            <a:ext cx="13906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r>
              <a:rPr lang="en-US" sz="2800" b="1" cap="none" spc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endParaRPr lang="en-US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62853" y="554162"/>
            <a:ext cx="29339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Annual COS Congress</a:t>
            </a:r>
            <a:endPara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52400" y="784995"/>
            <a:ext cx="256582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5-6 December 2014</a:t>
            </a:r>
            <a:endParaRPr lang="en-US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8" name="Trapezoid 17"/>
          <p:cNvSpPr/>
          <p:nvPr userDrawn="1"/>
        </p:nvSpPr>
        <p:spPr>
          <a:xfrm>
            <a:off x="990" y="2971201"/>
            <a:ext cx="9144000" cy="76200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66800"/>
            <a:ext cx="8229600" cy="1015340"/>
          </a:xfrm>
        </p:spPr>
        <p:txBody>
          <a:bodyPr/>
          <a:lstStyle/>
          <a:p>
            <a:r>
              <a:rPr lang="en-US" dirty="0" smtClean="0"/>
              <a:t>Click to </a:t>
            </a:r>
            <a:r>
              <a:rPr lang="en-US" dirty="0" err="1" smtClean="0"/>
              <a:t>ed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C143-8F2E-4D4F-9F18-CC8C367DFC2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AF36-5241-48D5-9E1F-2A51FFA301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freedomfromchains.org/images/pic-cambodia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" r="22857" b="40262"/>
          <a:stretch/>
        </p:blipFill>
        <p:spPr bwMode="auto">
          <a:xfrm>
            <a:off x="4495800" y="0"/>
            <a:ext cx="4648200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371600" y="-93025"/>
            <a:ext cx="5257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12</a:t>
            </a:r>
            <a:r>
              <a:rPr lang="en-US" sz="1800" b="1" cap="none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</a:t>
            </a:r>
            <a:r>
              <a:rPr lang="en-US" sz="2800" b="1" cap="none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Annual Cambodian</a:t>
            </a:r>
            <a:r>
              <a:rPr lang="en-US" sz="1200" b="1" cap="non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Ophthalmological Society</a:t>
            </a:r>
            <a:r>
              <a:rPr lang="en-US" sz="1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Congress</a:t>
            </a:r>
          </a:p>
          <a:p>
            <a:pPr algn="ctr"/>
            <a:endParaRPr lang="en-US" sz="1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3" descr="C:\Users\Jon micheal\Desktop\document\001A00000085caHIAQ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09650" cy="681286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745351" y="310761"/>
            <a:ext cx="25658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l"/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5-6 December 2014</a:t>
            </a:r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2" name="Trapezoid 11"/>
          <p:cNvSpPr/>
          <p:nvPr userDrawn="1"/>
        </p:nvSpPr>
        <p:spPr>
          <a:xfrm>
            <a:off x="0" y="902525"/>
            <a:ext cx="9144000" cy="762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5C143-8F2E-4D4F-9F18-CC8C367DFC2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5AF36-5241-48D5-9E1F-2A51FFA3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6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743200"/>
            <a:ext cx="7772400" cy="2819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POST CATARACT CARE IN TAKEO EYE HOSPITAL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5867400"/>
            <a:ext cx="4953000" cy="533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Residency  </a:t>
            </a:r>
            <a:r>
              <a:rPr lang="en-US" dirty="0" err="1" smtClean="0">
                <a:solidFill>
                  <a:srgbClr val="FFFF00"/>
                </a:solidFill>
              </a:rPr>
              <a:t>Dr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Leang</a:t>
            </a:r>
            <a:r>
              <a:rPr lang="en-US" dirty="0" smtClean="0">
                <a:solidFill>
                  <a:srgbClr val="FFFF00"/>
                </a:solidFill>
              </a:rPr>
              <a:t> Sam Ann/ </a:t>
            </a:r>
            <a:r>
              <a:rPr lang="en-US" dirty="0" err="1" smtClean="0">
                <a:solidFill>
                  <a:srgbClr val="FFFF00"/>
                </a:solidFill>
              </a:rPr>
              <a:t>Dr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Neang</a:t>
            </a:r>
            <a:r>
              <a:rPr lang="en-US" dirty="0" smtClean="0">
                <a:solidFill>
                  <a:srgbClr val="FFFF00"/>
                </a:solidFill>
              </a:rPr>
              <a:t> Mao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447801"/>
            <a:ext cx="7772400" cy="21526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33400" y="838200"/>
            <a:ext cx="10058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Instruction for installing medicine in the eye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87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Always install drop before ointment.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Leave a gap of </a:t>
            </a:r>
            <a:r>
              <a:rPr lang="en-US" dirty="0" smtClean="0">
                <a:solidFill>
                  <a:srgbClr val="FF0000"/>
                </a:solidFill>
              </a:rPr>
              <a:t>5 minute between </a:t>
            </a:r>
            <a:r>
              <a:rPr lang="en-US" dirty="0" smtClean="0"/>
              <a:t>two medication.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Keep the eye </a:t>
            </a:r>
            <a:r>
              <a:rPr lang="en-US" dirty="0" smtClean="0">
                <a:solidFill>
                  <a:srgbClr val="FF0000"/>
                </a:solidFill>
              </a:rPr>
              <a:t>close 5 minute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Replace the </a:t>
            </a:r>
            <a:r>
              <a:rPr lang="en-US" dirty="0" smtClean="0">
                <a:solidFill>
                  <a:srgbClr val="FF0000"/>
                </a:solidFill>
              </a:rPr>
              <a:t>cape of bottle immediately </a:t>
            </a:r>
            <a:r>
              <a:rPr lang="en-US" dirty="0" smtClean="0"/>
              <a:t>after use.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Use 5 </a:t>
            </a:r>
            <a:r>
              <a:rPr lang="en-US" dirty="0" smtClean="0">
                <a:solidFill>
                  <a:srgbClr val="FF0000"/>
                </a:solidFill>
              </a:rPr>
              <a:t>right method of medication.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Advice to have </a:t>
            </a:r>
            <a:r>
              <a:rPr lang="en-US" dirty="0" smtClean="0">
                <a:solidFill>
                  <a:srgbClr val="FF0000"/>
                </a:solidFill>
              </a:rPr>
              <a:t>separate</a:t>
            </a:r>
            <a:r>
              <a:rPr lang="en-US" dirty="0" smtClean="0"/>
              <a:t> bottle for two eye.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Once open is discard and </a:t>
            </a:r>
            <a:r>
              <a:rPr lang="en-US" dirty="0" smtClean="0">
                <a:solidFill>
                  <a:srgbClr val="FF0000"/>
                </a:solidFill>
              </a:rPr>
              <a:t>never used other person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Date of follow up after surgery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5344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Eye exam with slid lamp one day after surgery.</a:t>
            </a:r>
          </a:p>
          <a:p>
            <a:endParaRPr lang="en-US" dirty="0" smtClean="0"/>
          </a:p>
          <a:p>
            <a:r>
              <a:rPr lang="en-US" dirty="0" smtClean="0"/>
              <a:t>Further appointment usually: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  2weeks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  1 month</a:t>
            </a:r>
            <a:r>
              <a:rPr lang="en-US" dirty="0" smtClean="0"/>
              <a:t> after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feel problem please see the doctor before follow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When should call the doctor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5344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Do not hesitate to contact the doctor  any of following:                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 smtClean="0"/>
              <a:t> is not relieved by medication.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Deterioration of vision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Excessive discharge </a:t>
            </a:r>
            <a:r>
              <a:rPr lang="en-US" dirty="0" smtClean="0"/>
              <a:t>from operative eye.</a:t>
            </a:r>
          </a:p>
          <a:p>
            <a:r>
              <a:rPr lang="en-US" dirty="0" smtClean="0"/>
              <a:t>Sudden onset of </a:t>
            </a:r>
            <a:r>
              <a:rPr lang="en-US" dirty="0" smtClean="0">
                <a:solidFill>
                  <a:srgbClr val="FF0000"/>
                </a:solidFill>
              </a:rPr>
              <a:t>flashes or floaters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Late postoperative complication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495800" cy="51054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Wound related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Astigmatism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Corneal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Bullous </a:t>
            </a:r>
            <a:r>
              <a:rPr lang="en-US" dirty="0" err="1" smtClean="0"/>
              <a:t>keratopathy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Corneal decompensating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Corneal melting.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Epithelium Down growth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IOP related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Glaucoma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495800" y="1828800"/>
            <a:ext cx="4648200" cy="5029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Anterior Chamber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Chronic uveitis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UGH syndrome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Iris atrophy or cyst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IOL related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Malposition, glare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PCO, PHIMOSIS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Posterior segment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Retinal light toxicity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Macular infarction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CME/RD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Chronic </a:t>
            </a:r>
            <a:r>
              <a:rPr lang="en-US" dirty="0" err="1" smtClean="0">
                <a:solidFill>
                  <a:srgbClr val="FF0000"/>
                </a:solidFill>
              </a:rPr>
              <a:t>Endophthalmitis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Age and gender of operated patients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71614129"/>
              </p:ext>
            </p:extLst>
          </p:nvPr>
        </p:nvGraphicFramePr>
        <p:xfrm>
          <a:off x="91966" y="1524000"/>
          <a:ext cx="9067800" cy="550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146"/>
                <a:gridCol w="1304109"/>
                <a:gridCol w="1304109"/>
                <a:gridCol w="1304109"/>
                <a:gridCol w="1304109"/>
                <a:gridCol w="1304109"/>
                <a:gridCol w="1304109"/>
              </a:tblGrid>
              <a:tr h="607907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79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607907">
                <a:tc>
                  <a:txBody>
                    <a:bodyPr/>
                    <a:lstStyle/>
                    <a:p>
                      <a:r>
                        <a:rPr lang="en-US" dirty="0" smtClean="0"/>
                        <a:t>20-39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  <a:tr h="607907">
                <a:tc>
                  <a:txBody>
                    <a:bodyPr/>
                    <a:lstStyle/>
                    <a:p>
                      <a:r>
                        <a:rPr lang="en-US" dirty="0" smtClean="0"/>
                        <a:t>40-49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</a:tr>
              <a:tr h="607907">
                <a:tc>
                  <a:txBody>
                    <a:bodyPr/>
                    <a:lstStyle/>
                    <a:p>
                      <a:r>
                        <a:rPr lang="en-US" dirty="0" smtClean="0"/>
                        <a:t>50-59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15.7</a:t>
                      </a:r>
                      <a:endParaRPr lang="en-US" dirty="0"/>
                    </a:p>
                  </a:txBody>
                  <a:tcPr/>
                </a:tc>
              </a:tr>
              <a:tr h="607907">
                <a:tc>
                  <a:txBody>
                    <a:bodyPr/>
                    <a:lstStyle/>
                    <a:p>
                      <a:r>
                        <a:rPr lang="en-US" dirty="0" smtClean="0"/>
                        <a:t>60-69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35.6</a:t>
                      </a:r>
                      <a:endParaRPr lang="en-US" dirty="0"/>
                    </a:p>
                  </a:txBody>
                  <a:tcPr/>
                </a:tc>
              </a:tr>
              <a:tr h="607907">
                <a:tc>
                  <a:txBody>
                    <a:bodyPr/>
                    <a:lstStyle/>
                    <a:p>
                      <a:r>
                        <a:rPr lang="en-US" dirty="0" smtClean="0"/>
                        <a:t>70-79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34.9</a:t>
                      </a:r>
                      <a:endParaRPr lang="en-US" dirty="0"/>
                    </a:p>
                  </a:txBody>
                  <a:tcPr/>
                </a:tc>
              </a:tr>
              <a:tr h="607907">
                <a:tc>
                  <a:txBody>
                    <a:bodyPr/>
                    <a:lstStyle/>
                    <a:p>
                      <a:r>
                        <a:rPr lang="en-US" dirty="0" smtClean="0"/>
                        <a:t>80+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8.6</a:t>
                      </a:r>
                      <a:endParaRPr lang="en-US" dirty="0"/>
                    </a:p>
                  </a:txBody>
                  <a:tcPr/>
                </a:tc>
              </a:tr>
              <a:tr h="60790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1,243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2,358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3,601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3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 and gender of operative patients</a:t>
            </a:r>
            <a:endParaRPr lang="en-US" dirty="0"/>
          </a:p>
        </p:txBody>
      </p:sp>
      <p:graphicFrame>
        <p:nvGraphicFramePr>
          <p:cNvPr id="5" name="Content Placeholder 4" title="Age and gender of operated patien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3316790"/>
              </p:ext>
            </p:extLst>
          </p:nvPr>
        </p:nvGraphicFramePr>
        <p:xfrm>
          <a:off x="0" y="1046018"/>
          <a:ext cx="9144000" cy="581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70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Visual acuity in operated eye pre-op at discharge and follow up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5278510"/>
              </p:ext>
            </p:extLst>
          </p:nvPr>
        </p:nvGraphicFramePr>
        <p:xfrm>
          <a:off x="4" y="1760344"/>
          <a:ext cx="9128757" cy="456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887"/>
                <a:gridCol w="829887"/>
                <a:gridCol w="829887"/>
                <a:gridCol w="829887"/>
                <a:gridCol w="829887"/>
                <a:gridCol w="829887"/>
                <a:gridCol w="829887"/>
                <a:gridCol w="829887"/>
                <a:gridCol w="829887"/>
                <a:gridCol w="829887"/>
                <a:gridCol w="829887"/>
              </a:tblGrid>
              <a:tr h="1039646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C000"/>
                          </a:solidFill>
                        </a:rPr>
                        <a:t>Admission</a:t>
                      </a:r>
                    </a:p>
                    <a:p>
                      <a:r>
                        <a:rPr lang="en-US" sz="1200" b="0" dirty="0" smtClean="0">
                          <a:solidFill>
                            <a:srgbClr val="FFC000"/>
                          </a:solidFill>
                        </a:rPr>
                        <a:t>N=</a:t>
                      </a:r>
                      <a:r>
                        <a:rPr lang="en-US" sz="1200" b="0" baseline="0" dirty="0" smtClean="0">
                          <a:solidFill>
                            <a:srgbClr val="FFC000"/>
                          </a:solidFill>
                        </a:rPr>
                        <a:t> 3601</a:t>
                      </a:r>
                      <a:endParaRPr lang="en-US" sz="1200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C000"/>
                          </a:solidFill>
                        </a:rPr>
                        <a:t>1-3weeks</a:t>
                      </a:r>
                    </a:p>
                    <a:p>
                      <a:r>
                        <a:rPr lang="en-US" sz="1200" b="0" dirty="0" smtClean="0">
                          <a:solidFill>
                            <a:srgbClr val="FFC000"/>
                          </a:solidFill>
                        </a:rPr>
                        <a:t>N=2865</a:t>
                      </a:r>
                      <a:endParaRPr lang="en-US" sz="1200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C000"/>
                          </a:solidFill>
                        </a:rPr>
                        <a:t>4-11weeks</a:t>
                      </a:r>
                    </a:p>
                    <a:p>
                      <a:r>
                        <a:rPr lang="en-US" sz="1200" b="0" dirty="0" smtClean="0">
                          <a:solidFill>
                            <a:srgbClr val="FFC000"/>
                          </a:solidFill>
                        </a:rPr>
                        <a:t>N=1702</a:t>
                      </a:r>
                      <a:endParaRPr lang="en-US" sz="1200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C000"/>
                          </a:solidFill>
                        </a:rPr>
                        <a:t>12+ weeks</a:t>
                      </a:r>
                    </a:p>
                    <a:p>
                      <a:r>
                        <a:rPr lang="en-US" sz="1200" b="0" dirty="0" smtClean="0">
                          <a:solidFill>
                            <a:srgbClr val="FFC000"/>
                          </a:solidFill>
                        </a:rPr>
                        <a:t>N=696</a:t>
                      </a:r>
                      <a:endParaRPr lang="en-US" sz="1200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C000"/>
                          </a:solidFill>
                        </a:rPr>
                        <a:t>WHO norms on outcome</a:t>
                      </a:r>
                      <a:endParaRPr lang="en-US" sz="1200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1039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 Visual acuity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Pre-op%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Discharge%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Presenting %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Best%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Presenting %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Best%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Presenting %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Best%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Presenting %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Best%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1035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6/6-6/18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&gt;90%</a:t>
                      </a:r>
                      <a:endParaRPr lang="en-US" dirty="0"/>
                    </a:p>
                  </a:txBody>
                  <a:tcPr/>
                </a:tc>
              </a:tr>
              <a:tr h="724781">
                <a:tc>
                  <a:txBody>
                    <a:bodyPr/>
                    <a:lstStyle/>
                    <a:p>
                      <a:r>
                        <a:rPr lang="en-US" dirty="0" smtClean="0"/>
                        <a:t>&lt;6/18-6/60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&lt;5%</a:t>
                      </a:r>
                      <a:endParaRPr lang="en-US" dirty="0"/>
                    </a:p>
                  </a:txBody>
                  <a:tcPr/>
                </a:tc>
              </a:tr>
              <a:tr h="724781">
                <a:tc>
                  <a:txBody>
                    <a:bodyPr/>
                    <a:lstStyle/>
                    <a:p>
                      <a:r>
                        <a:rPr lang="en-US" dirty="0" smtClean="0"/>
                        <a:t>&lt;6/60***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6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Proportion of good/ Borderline/poor outcome by follow up (presenting VA)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2928555"/>
              </p:ext>
            </p:extLst>
          </p:nvPr>
        </p:nvGraphicFramePr>
        <p:xfrm>
          <a:off x="0" y="1839215"/>
          <a:ext cx="9144000" cy="4980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8486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ops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Borderline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</a:p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data</a:t>
                      </a:r>
                    </a:p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813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Discharge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813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1-3weeks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2,865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1,532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20.4</a:t>
                      </a:r>
                      <a:endParaRPr lang="en-US" dirty="0"/>
                    </a:p>
                  </a:txBody>
                  <a:tcPr/>
                </a:tc>
              </a:tr>
              <a:tr h="813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4-11weeks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52.7</a:t>
                      </a:r>
                      <a:endParaRPr lang="en-US" dirty="0"/>
                    </a:p>
                  </a:txBody>
                  <a:tcPr/>
                </a:tc>
              </a:tr>
              <a:tr h="813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12+weeks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2,905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80.7</a:t>
                      </a:r>
                      <a:endParaRPr lang="en-US" dirty="0"/>
                    </a:p>
                  </a:txBody>
                  <a:tcPr/>
                </a:tc>
              </a:tr>
              <a:tr h="813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WHO norms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0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Proportion of good/ Borderline/poor outcome by follow up (prese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ting VA)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0629342"/>
              </p:ext>
            </p:extLst>
          </p:nvPr>
        </p:nvGraphicFramePr>
        <p:xfrm>
          <a:off x="0" y="1839215"/>
          <a:ext cx="9144000" cy="4980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8486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ops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Borderline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</a:p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data</a:t>
                      </a:r>
                    </a:p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813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Discharge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813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1-3weeks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2,865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1,532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20.4</a:t>
                      </a:r>
                      <a:endParaRPr lang="en-US" dirty="0"/>
                    </a:p>
                  </a:txBody>
                  <a:tcPr/>
                </a:tc>
              </a:tr>
              <a:tr h="813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4-11weeks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52.7</a:t>
                      </a:r>
                      <a:endParaRPr lang="en-US" dirty="0"/>
                    </a:p>
                  </a:txBody>
                  <a:tcPr/>
                </a:tc>
              </a:tr>
              <a:tr h="813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12+weeks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2,905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80.7</a:t>
                      </a:r>
                      <a:endParaRPr lang="en-US" dirty="0"/>
                    </a:p>
                  </a:txBody>
                  <a:tcPr/>
                </a:tc>
              </a:tr>
              <a:tr h="813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WHO norms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4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9754432"/>
              </p:ext>
            </p:extLst>
          </p:nvPr>
        </p:nvGraphicFramePr>
        <p:xfrm>
          <a:off x="22166" y="914400"/>
          <a:ext cx="9121834" cy="652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57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P\Desktop\attachments\IMG_47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31" y="381000"/>
            <a:ext cx="9144000" cy="3415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Operative complication by place of surgery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4330757"/>
              </p:ext>
            </p:extLst>
          </p:nvPr>
        </p:nvGraphicFramePr>
        <p:xfrm>
          <a:off x="152401" y="914400"/>
          <a:ext cx="8915399" cy="594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405"/>
                <a:gridCol w="1263945"/>
                <a:gridCol w="1263945"/>
                <a:gridCol w="1263945"/>
                <a:gridCol w="1263945"/>
                <a:gridCol w="1263945"/>
                <a:gridCol w="1184269"/>
              </a:tblGrid>
              <a:tr h="6954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Base hospital</a:t>
                      </a:r>
                    </a:p>
                    <a:p>
                      <a:r>
                        <a:rPr lang="en-US" sz="1200" dirty="0" smtClean="0"/>
                        <a:t>N=3601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Other hospital</a:t>
                      </a:r>
                    </a:p>
                    <a:p>
                      <a:r>
                        <a:rPr lang="en-US" sz="1200" dirty="0" smtClean="0"/>
                        <a:t>N=0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 of hospital</a:t>
                      </a:r>
                    </a:p>
                    <a:p>
                      <a:r>
                        <a:rPr lang="en-US" sz="1200" dirty="0" smtClean="0"/>
                        <a:t>N=0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64909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% of total ops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% of total ops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% of total ops</a:t>
                      </a:r>
                    </a:p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4945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Capsule</a:t>
                      </a:r>
                      <a:r>
                        <a:rPr lang="en-US" sz="1100" baseline="0" dirty="0" smtClean="0"/>
                        <a:t> rupture without vitreous loss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4636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Vitreous loss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4636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Zonular</a:t>
                      </a:r>
                      <a:r>
                        <a:rPr lang="en-US" sz="1100" baseline="0" dirty="0" smtClean="0"/>
                        <a:t> dehiscence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54091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Retain lens matter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54091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Striated </a:t>
                      </a:r>
                      <a:r>
                        <a:rPr lang="en-US" sz="1100" dirty="0" err="1" smtClean="0"/>
                        <a:t>keratopathy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540913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Endophthalmitis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49681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other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50296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Wound leak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5547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Total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4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8249116"/>
              </p:ext>
            </p:extLst>
          </p:nvPr>
        </p:nvGraphicFramePr>
        <p:xfrm>
          <a:off x="0" y="990599"/>
          <a:ext cx="9144000" cy="588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92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Operative complication by cadre of surgeon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8860666"/>
              </p:ext>
            </p:extLst>
          </p:nvPr>
        </p:nvGraphicFramePr>
        <p:xfrm>
          <a:off x="-8313" y="685799"/>
          <a:ext cx="9144000" cy="621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383"/>
                <a:gridCol w="849017"/>
                <a:gridCol w="1066800"/>
                <a:gridCol w="1143000"/>
                <a:gridCol w="1066800"/>
                <a:gridCol w="1066800"/>
                <a:gridCol w="1219200"/>
              </a:tblGrid>
              <a:tr h="59321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Consultant</a:t>
                      </a:r>
                    </a:p>
                    <a:p>
                      <a:r>
                        <a:rPr lang="en-US" sz="1200" dirty="0" smtClean="0"/>
                        <a:t>N=2346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Trainee</a:t>
                      </a:r>
                    </a:p>
                    <a:p>
                      <a:r>
                        <a:rPr lang="en-US" sz="1200" dirty="0" smtClean="0"/>
                        <a:t>N=1255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Non-doctor</a:t>
                      </a:r>
                    </a:p>
                    <a:p>
                      <a:r>
                        <a:rPr lang="en-US" sz="1200" dirty="0" smtClean="0"/>
                        <a:t>N=0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54978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% of total ops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% of total ops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% of total ops</a:t>
                      </a:r>
                    </a:p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51930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Capsule</a:t>
                      </a:r>
                      <a:r>
                        <a:rPr lang="en-US" sz="1100" baseline="0" dirty="0" smtClean="0"/>
                        <a:t> rupture without vitreous loss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Vitreous loss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en-US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40</a:t>
                      </a:r>
                      <a:endParaRPr lang="en-US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Zonular</a:t>
                      </a:r>
                      <a:r>
                        <a:rPr lang="en-US" sz="1100" baseline="0" dirty="0" smtClean="0"/>
                        <a:t> dehiscence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Retain lens matter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Striated  </a:t>
                      </a:r>
                      <a:r>
                        <a:rPr lang="en-US" sz="1100" dirty="0" err="1" smtClean="0"/>
                        <a:t>keratopathy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Endophthalmitis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00B0F0"/>
                          </a:solidFill>
                        </a:rPr>
                        <a:t>24</a:t>
                      </a:r>
                      <a:endParaRPr lang="en-US" b="1" i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00B0F0"/>
                          </a:solidFill>
                        </a:rPr>
                        <a:t>15</a:t>
                      </a:r>
                      <a:endParaRPr lang="en-US" b="1" i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other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Wound leak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Total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0070C0"/>
                          </a:solidFill>
                        </a:rPr>
                        <a:t>79</a:t>
                      </a:r>
                      <a:endParaRPr lang="en-US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0070C0"/>
                          </a:solidFill>
                        </a:rPr>
                        <a:t>88</a:t>
                      </a:r>
                      <a:endParaRPr lang="en-US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1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78629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5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457200" y="0"/>
            <a:ext cx="9906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Operative complication by additional ocular pathology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7651834"/>
              </p:ext>
            </p:extLst>
          </p:nvPr>
        </p:nvGraphicFramePr>
        <p:xfrm>
          <a:off x="0" y="533400"/>
          <a:ext cx="9220202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07"/>
                <a:gridCol w="809200"/>
                <a:gridCol w="809200"/>
                <a:gridCol w="809200"/>
                <a:gridCol w="809200"/>
                <a:gridCol w="809200"/>
                <a:gridCol w="854119"/>
                <a:gridCol w="854119"/>
                <a:gridCol w="854119"/>
                <a:gridCol w="854119"/>
                <a:gridCol w="854119"/>
              </a:tblGrid>
              <a:tr h="65531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Corner</a:t>
                      </a:r>
                      <a:r>
                        <a:rPr lang="en-US" sz="1000" baseline="0" dirty="0" smtClean="0"/>
                        <a:t> scar</a:t>
                      </a:r>
                    </a:p>
                    <a:p>
                      <a:r>
                        <a:rPr lang="en-US" sz="1000" baseline="0" dirty="0" smtClean="0"/>
                        <a:t>N=103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Old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iritis</a:t>
                      </a:r>
                      <a:endParaRPr lang="en-US" sz="1000" baseline="0" dirty="0" smtClean="0"/>
                    </a:p>
                    <a:p>
                      <a:r>
                        <a:rPr lang="en-US" sz="1000" baseline="0" dirty="0" smtClean="0"/>
                        <a:t>N=11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Retinal</a:t>
                      </a:r>
                      <a:r>
                        <a:rPr lang="en-US" sz="1000" baseline="0" dirty="0" smtClean="0"/>
                        <a:t> disease</a:t>
                      </a:r>
                    </a:p>
                    <a:p>
                      <a:r>
                        <a:rPr lang="en-US" sz="1000" baseline="0" dirty="0" smtClean="0"/>
                        <a:t>N=143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Glaucoma</a:t>
                      </a:r>
                    </a:p>
                    <a:p>
                      <a:r>
                        <a:rPr lang="en-US" sz="1000" dirty="0" smtClean="0"/>
                        <a:t>N=38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Others</a:t>
                      </a:r>
                    </a:p>
                    <a:p>
                      <a:r>
                        <a:rPr lang="en-US" sz="1000" dirty="0" smtClean="0"/>
                        <a:t>N=53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60357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% of total ops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% of total ops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% of total ops</a:t>
                      </a:r>
                    </a:p>
                    <a:p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% of total ops</a:t>
                      </a:r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% of total ops</a:t>
                      </a:r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51213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Capsule</a:t>
                      </a:r>
                      <a:r>
                        <a:rPr lang="en-US" sz="900" baseline="0" dirty="0" smtClean="0"/>
                        <a:t> rupture without vitreous loss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49169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Vitreous loss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</a:tr>
              <a:tr h="491696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Zonular</a:t>
                      </a:r>
                      <a:r>
                        <a:rPr lang="en-US" sz="1100" baseline="0" dirty="0" smtClean="0"/>
                        <a:t> dehiscence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</a:tr>
              <a:tr h="52537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Retain lens matter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44861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Striated  </a:t>
                      </a:r>
                      <a:r>
                        <a:rPr lang="en-US" sz="1100" dirty="0" err="1" smtClean="0"/>
                        <a:t>keratopathy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493708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Endophthalmitis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other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Wound leak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50547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Total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2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0609582"/>
              </p:ext>
            </p:extLst>
          </p:nvPr>
        </p:nvGraphicFramePr>
        <p:xfrm>
          <a:off x="0" y="1066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08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Operative complications by type of surgery and IOL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7126883"/>
              </p:ext>
            </p:extLst>
          </p:nvPr>
        </p:nvGraphicFramePr>
        <p:xfrm>
          <a:off x="2" y="731834"/>
          <a:ext cx="9227297" cy="612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355"/>
                <a:gridCol w="762000"/>
                <a:gridCol w="682337"/>
                <a:gridCol w="760845"/>
                <a:gridCol w="760845"/>
                <a:gridCol w="760845"/>
                <a:gridCol w="760845"/>
                <a:gridCol w="760845"/>
                <a:gridCol w="760845"/>
                <a:gridCol w="760845"/>
                <a:gridCol w="760845"/>
                <a:gridCol w="760845"/>
              </a:tblGrid>
              <a:tr h="550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 operated case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 complicated case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 complicated</a:t>
                      </a:r>
                      <a:r>
                        <a:rPr lang="en-US" sz="1000" baseline="0" dirty="0" smtClean="0"/>
                        <a:t> case %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CR without </a:t>
                      </a:r>
                      <a:r>
                        <a:rPr lang="en-US" sz="1000" baseline="0" dirty="0" smtClean="0"/>
                        <a:t> VL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Zonule</a:t>
                      </a:r>
                      <a:r>
                        <a:rPr lang="en-US" sz="1000" dirty="0" smtClean="0"/>
                        <a:t> dehiscence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Retained lens matter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Wound leak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Striated </a:t>
                      </a:r>
                      <a:r>
                        <a:rPr lang="en-US" sz="1000" dirty="0" err="1" smtClean="0"/>
                        <a:t>keratopathy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Endophthalmitis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Others</a:t>
                      </a:r>
                      <a:endParaRPr lang="en-US" sz="1000" dirty="0"/>
                    </a:p>
                  </a:txBody>
                  <a:tcPr/>
                </a:tc>
              </a:tr>
              <a:tr h="46463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ICCE+AC</a:t>
                      </a:r>
                      <a:r>
                        <a:rPr lang="en-US" sz="1000" baseline="0" dirty="0" smtClean="0"/>
                        <a:t> IOL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64638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ICCE+No</a:t>
                      </a:r>
                      <a:r>
                        <a:rPr lang="en-US" sz="1000" baseline="0" dirty="0" smtClean="0"/>
                        <a:t> IOL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6463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ECCE+PC IOL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6463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ECCE+AC IOL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64638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ECCE+No</a:t>
                      </a:r>
                      <a:r>
                        <a:rPr lang="en-US" sz="1000" baseline="0" dirty="0" smtClean="0"/>
                        <a:t> IOL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6463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SICS+PC IOL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70C0"/>
                          </a:solidFill>
                        </a:rPr>
                        <a:t>3,350</a:t>
                      </a:r>
                      <a:endParaRPr lang="en-US" b="1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0070C0"/>
                          </a:solidFill>
                        </a:rPr>
                        <a:t>40</a:t>
                      </a:r>
                      <a:endParaRPr lang="en-US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</a:tr>
              <a:tr h="46463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SICS+</a:t>
                      </a:r>
                      <a:r>
                        <a:rPr lang="en-US" sz="1000" baseline="0" dirty="0" smtClean="0"/>
                        <a:t> AC IOL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64638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SICS+No</a:t>
                      </a:r>
                      <a:r>
                        <a:rPr lang="en-US" sz="1000" dirty="0" smtClean="0"/>
                        <a:t> IOL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64638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Phaco+PC</a:t>
                      </a:r>
                      <a:r>
                        <a:rPr lang="en-US" sz="1000" dirty="0" smtClean="0"/>
                        <a:t> IOL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64638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Phaco+AC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iol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64638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Phaco+No</a:t>
                      </a:r>
                      <a:r>
                        <a:rPr lang="en-US" sz="1000" baseline="0" dirty="0" smtClean="0"/>
                        <a:t> IOL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6463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FF0000"/>
                          </a:solidFill>
                        </a:rPr>
                        <a:t>3,601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7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9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Case of poor outcome at discharge and follow up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0084120"/>
              </p:ext>
            </p:extLst>
          </p:nvPr>
        </p:nvGraphicFramePr>
        <p:xfrm>
          <a:off x="-4" y="990600"/>
          <a:ext cx="9144003" cy="580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273"/>
                <a:gridCol w="831273"/>
                <a:gridCol w="831273"/>
                <a:gridCol w="831273"/>
                <a:gridCol w="831273"/>
                <a:gridCol w="831273"/>
                <a:gridCol w="831273"/>
                <a:gridCol w="831273"/>
                <a:gridCol w="831273"/>
                <a:gridCol w="831273"/>
                <a:gridCol w="831273"/>
              </a:tblGrid>
              <a:tr h="914400"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Selection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Surgery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Spectacles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Sequelae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9779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% of all ops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% poor outcome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Number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% poor outcome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Number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% poor outcome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Number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% poor outcome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977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Discharge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977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1-3weeks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</a:tr>
              <a:tr h="977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4-11weeks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</a:tr>
              <a:tr h="977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12+weeks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5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1"/>
            <a:ext cx="8458200" cy="3581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Annual report cataract outcome in Takeo Eye Hospital.</a:t>
            </a:r>
          </a:p>
          <a:p>
            <a:r>
              <a:rPr lang="en-US" dirty="0" smtClean="0"/>
              <a:t>Leave let for education of postoperative care in TEH.</a:t>
            </a:r>
          </a:p>
          <a:p>
            <a:r>
              <a:rPr lang="en-US" dirty="0" smtClean="0"/>
              <a:t>Section 11, basic and clinical science course (AAO).</a:t>
            </a:r>
          </a:p>
          <a:p>
            <a:r>
              <a:rPr lang="en-US" dirty="0" smtClean="0"/>
              <a:t>Internet of Singapore National Eye Center(Care after cataract surgery.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Planning of postoperative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610600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surgeon should evaluate the patient's ability to participate in postoperative care.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surgeon, patient,  caregivers should discuss the patient’s ability 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administer eye drop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Maintain </a:t>
            </a:r>
            <a:r>
              <a:rPr lang="en-US" dirty="0">
                <a:solidFill>
                  <a:srgbClr val="FF0000"/>
                </a:solidFill>
              </a:rPr>
              <a:t>good ocular and general hygiene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Keep postoperative </a:t>
            </a:r>
            <a:r>
              <a:rPr lang="en-US" dirty="0">
                <a:solidFill>
                  <a:srgbClr val="FF0000"/>
                </a:solidFill>
              </a:rPr>
              <a:t>appointments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1"/>
            <a:ext cx="8458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8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229600" cy="1447800"/>
          </a:xfrm>
        </p:spPr>
        <p:txBody>
          <a:bodyPr/>
          <a:lstStyle/>
          <a:p>
            <a:r>
              <a:rPr lang="en-US" dirty="0" smtClean="0"/>
              <a:t>Thank you for attendance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Planning of postoperative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also need to understand the importance of activity restriction: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Patient </a:t>
            </a:r>
            <a:r>
              <a:rPr lang="en-US" sz="3200" dirty="0">
                <a:solidFill>
                  <a:srgbClr val="FF0000"/>
                </a:solidFill>
              </a:rPr>
              <a:t>lifestyle</a:t>
            </a:r>
            <a:r>
              <a:rPr lang="en-US" sz="3200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>
                <a:solidFill>
                  <a:srgbClr val="FF0000"/>
                </a:solidFill>
              </a:rPr>
              <a:t>Type of surgery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Minimal </a:t>
            </a:r>
            <a:r>
              <a:rPr lang="en-US" sz="3200" dirty="0">
                <a:solidFill>
                  <a:srgbClr val="FF0000"/>
                </a:solidFill>
              </a:rPr>
              <a:t>activity limitation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EYE 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Patch the eye </a:t>
            </a:r>
            <a:r>
              <a:rPr lang="en-US" dirty="0"/>
              <a:t>after completing cataract surgery.</a:t>
            </a:r>
          </a:p>
          <a:p>
            <a:r>
              <a:rPr lang="en-US" dirty="0"/>
              <a:t> Eye patch or eye shield</a:t>
            </a:r>
          </a:p>
          <a:p>
            <a:r>
              <a:rPr lang="en-US" dirty="0"/>
              <a:t>The patch until the </a:t>
            </a:r>
            <a:r>
              <a:rPr lang="en-US" dirty="0" smtClean="0">
                <a:solidFill>
                  <a:srgbClr val="FF0000"/>
                </a:solidFill>
              </a:rPr>
              <a:t>first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postoperative </a:t>
            </a:r>
            <a:r>
              <a:rPr lang="en-US" dirty="0"/>
              <a:t>appointment,</a:t>
            </a:r>
          </a:p>
          <a:p>
            <a:r>
              <a:rPr lang="en-US" dirty="0"/>
              <a:t> Usually to cleaning </a:t>
            </a:r>
            <a:r>
              <a:rPr lang="en-US" dirty="0" smtClean="0"/>
              <a:t>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day after surgery in the 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morning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F:\IMG_3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962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0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Early post operative complication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267200" cy="4724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Wound related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Wound leak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Iris prolapse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Induce astigmatism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Corneal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Corneal edema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Striate </a:t>
            </a:r>
            <a:r>
              <a:rPr lang="en-US" sz="2400" dirty="0" err="1" smtClean="0"/>
              <a:t>keratapathy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Anterior chamber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AC reaction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/>
              <a:t>Hyphema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Vitreous in AC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8200" y="1981200"/>
            <a:ext cx="4495800" cy="4876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IOP related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Raised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Low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IOL related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Decentered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Dislocated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Tilted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Pupillary capture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Capsular block syndrome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Acute </a:t>
            </a:r>
            <a:r>
              <a:rPr lang="en-US" dirty="0" err="1" smtClean="0">
                <a:solidFill>
                  <a:srgbClr val="FF0000"/>
                </a:solidFill>
              </a:rPr>
              <a:t>endophthalmitis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EYE DROP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drop is help to </a:t>
            </a:r>
            <a:r>
              <a:rPr lang="en-US" dirty="0" smtClean="0">
                <a:solidFill>
                  <a:srgbClr val="FF0000"/>
                </a:solidFill>
              </a:rPr>
              <a:t>prevent infection </a:t>
            </a:r>
            <a:r>
              <a:rPr lang="en-US" dirty="0" smtClean="0"/>
              <a:t>and promote wound </a:t>
            </a:r>
            <a:r>
              <a:rPr lang="en-US" dirty="0" smtClean="0">
                <a:solidFill>
                  <a:srgbClr val="FF0000"/>
                </a:solidFill>
              </a:rPr>
              <a:t>healing</a:t>
            </a:r>
            <a:r>
              <a:rPr lang="en-US" dirty="0" smtClean="0"/>
              <a:t> .</a:t>
            </a:r>
          </a:p>
          <a:p>
            <a:r>
              <a:rPr lang="en-US" dirty="0" smtClean="0"/>
              <a:t>The doctor usually order two or three different kind of drops for use on specific schedule. (</a:t>
            </a:r>
            <a:r>
              <a:rPr lang="en-US" dirty="0" err="1" smtClean="0">
                <a:solidFill>
                  <a:srgbClr val="FF0000"/>
                </a:solidFill>
              </a:rPr>
              <a:t>Dexa</a:t>
            </a:r>
            <a:r>
              <a:rPr lang="en-US" dirty="0" smtClean="0">
                <a:solidFill>
                  <a:srgbClr val="FF0000"/>
                </a:solidFill>
              </a:rPr>
              <a:t> +</a:t>
            </a:r>
            <a:r>
              <a:rPr lang="en-US" dirty="0" err="1" smtClean="0">
                <a:solidFill>
                  <a:srgbClr val="FF0000"/>
                </a:solidFill>
              </a:rPr>
              <a:t>Cipro</a:t>
            </a:r>
            <a:r>
              <a:rPr lang="en-US" dirty="0" smtClean="0">
                <a:solidFill>
                  <a:srgbClr val="FF0000"/>
                </a:solidFill>
              </a:rPr>
              <a:t> x6</a:t>
            </a:r>
            <a:r>
              <a:rPr lang="en-US" dirty="0" smtClean="0"/>
              <a:t>)</a:t>
            </a:r>
          </a:p>
          <a:p>
            <a:r>
              <a:rPr lang="en-US" dirty="0" smtClean="0"/>
              <a:t>Gradually </a:t>
            </a:r>
            <a:r>
              <a:rPr lang="en-US" dirty="0" smtClean="0">
                <a:solidFill>
                  <a:srgbClr val="FF0000"/>
                </a:solidFill>
              </a:rPr>
              <a:t>taper dose of medication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General instructions for postoperative patient after eye surgery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106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Physical activity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smtClean="0"/>
              <a:t> walking, talking, TV viewing can be resumed immediately after surgery.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Swimming</a:t>
            </a:r>
            <a:r>
              <a:rPr lang="en-US" dirty="0" smtClean="0"/>
              <a:t>, gardening, contact sport, jogging, </a:t>
            </a:r>
            <a:r>
              <a:rPr lang="en-US" dirty="0" err="1" smtClean="0"/>
              <a:t>etc</a:t>
            </a:r>
            <a:r>
              <a:rPr lang="en-US" dirty="0" smtClean="0"/>
              <a:t> avoid until 4-6 weeks.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Driving</a:t>
            </a:r>
            <a:r>
              <a:rPr lang="en-US" dirty="0" smtClean="0"/>
              <a:t>: avoid until surgeon give you permission.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Joining back duties</a:t>
            </a:r>
            <a:r>
              <a:rPr lang="en-US" dirty="0" smtClean="0"/>
              <a:t>: 4-6 weeks after surgery depending upon surgery.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Patient should not do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Rub the eye.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lift </a:t>
            </a:r>
            <a:r>
              <a:rPr lang="en-US" dirty="0" smtClean="0">
                <a:solidFill>
                  <a:srgbClr val="FF0000"/>
                </a:solidFill>
              </a:rPr>
              <a:t>heavy weights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Avoid contact </a:t>
            </a:r>
            <a:r>
              <a:rPr lang="en-US" dirty="0" smtClean="0">
                <a:solidFill>
                  <a:srgbClr val="FF0000"/>
                </a:solidFill>
              </a:rPr>
              <a:t>infection visitors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Play with </a:t>
            </a:r>
            <a:r>
              <a:rPr lang="en-US" dirty="0" smtClean="0">
                <a:solidFill>
                  <a:srgbClr val="FF0000"/>
                </a:solidFill>
              </a:rPr>
              <a:t>children.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Strain at toilet. If needed please take </a:t>
            </a:r>
            <a:r>
              <a:rPr lang="en-US" dirty="0" smtClean="0">
                <a:solidFill>
                  <a:srgbClr val="FF0000"/>
                </a:solidFill>
              </a:rPr>
              <a:t>laxative.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Alcoholic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cigarette smoking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Handkerchief to mop the eye. Use sterile tissue only.</a:t>
            </a:r>
          </a:p>
        </p:txBody>
      </p:sp>
    </p:spTree>
    <p:extLst>
      <p:ext uri="{BB962C8B-B14F-4D97-AF65-F5344CB8AC3E}">
        <p14:creationId xmlns:p14="http://schemas.microsoft.com/office/powerpoint/2010/main" val="21321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1513</Words>
  <Application>Microsoft Office PowerPoint</Application>
  <PresentationFormat>On-screen Show (4:3)</PresentationFormat>
  <Paragraphs>835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POST CATARACT CARE IN TAKEO EYE HOSPITAL </vt:lpstr>
      <vt:lpstr>PowerPoint Presentation</vt:lpstr>
      <vt:lpstr>Planning of postoperative care</vt:lpstr>
      <vt:lpstr>Planning of postoperative care</vt:lpstr>
      <vt:lpstr>EYE PATCH</vt:lpstr>
      <vt:lpstr>Early post operative complication</vt:lpstr>
      <vt:lpstr>EYE DROP</vt:lpstr>
      <vt:lpstr>General instructions for postoperative patient after eye surgery</vt:lpstr>
      <vt:lpstr>Patient should not do</vt:lpstr>
      <vt:lpstr> Instruction for installing medicine in the eye</vt:lpstr>
      <vt:lpstr>Date of follow up after surgery</vt:lpstr>
      <vt:lpstr>When should call the doctor</vt:lpstr>
      <vt:lpstr>Late postoperative complication</vt:lpstr>
      <vt:lpstr>Age and gender of operated patients</vt:lpstr>
      <vt:lpstr>PowerPoint Presentation</vt:lpstr>
      <vt:lpstr>Visual acuity in operated eye pre-op at discharge and follow up</vt:lpstr>
      <vt:lpstr>Proportion of good/ Borderline/poor outcome by follow up (presenting VA) </vt:lpstr>
      <vt:lpstr>Proportion of good/ Borderline/poor outcome by follow up (presenting VA) </vt:lpstr>
      <vt:lpstr>PowerPoint Presentation</vt:lpstr>
      <vt:lpstr> Operative complication by place of surgery</vt:lpstr>
      <vt:lpstr>PowerPoint Presentation</vt:lpstr>
      <vt:lpstr> Operative complication by cadre of surgeon</vt:lpstr>
      <vt:lpstr>PowerPoint Presentation</vt:lpstr>
      <vt:lpstr> Operative complication by additional ocular pathology</vt:lpstr>
      <vt:lpstr>PowerPoint Presentation</vt:lpstr>
      <vt:lpstr>Operative complications by type of surgery and IOL</vt:lpstr>
      <vt:lpstr>PowerPoint Presentation</vt:lpstr>
      <vt:lpstr>Case of poor outcome at discharge and follow up</vt:lpstr>
      <vt:lpstr>Reference</vt:lpstr>
      <vt:lpstr>PowerPoint Presentation</vt:lpstr>
      <vt:lpstr>Thank you for attendance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Jon micheal</dc:creator>
  <cp:lastModifiedBy>HP</cp:lastModifiedBy>
  <cp:revision>16</cp:revision>
  <dcterms:created xsi:type="dcterms:W3CDTF">2014-11-18T02:40:32Z</dcterms:created>
  <dcterms:modified xsi:type="dcterms:W3CDTF">2014-12-03T05:49:01Z</dcterms:modified>
</cp:coreProperties>
</file>